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219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514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</a:p>
          <a:p>
            <a:pPr lvl="1">
              <a:defRPr sz="1800"/>
            </a:pPr>
            <a:r>
              <a:rPr sz="3800"/>
              <a:t>Texte niveau 2</a:t>
            </a:r>
          </a:p>
          <a:p>
            <a:pPr lvl="2">
              <a:defRPr sz="1800"/>
            </a:pPr>
            <a:r>
              <a:rPr sz="3800"/>
              <a:t>Texte niveau 3</a:t>
            </a:r>
          </a:p>
          <a:p>
            <a:pPr lvl="3">
              <a:defRPr sz="1800"/>
            </a:pPr>
            <a:r>
              <a:rPr sz="3800"/>
              <a:t>Texte niveau 4</a:t>
            </a:r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Texte niveau 1</a:t>
            </a:r>
          </a:p>
          <a:p>
            <a:pPr lvl="1">
              <a:defRPr sz="1800"/>
            </a:pPr>
            <a:r>
              <a:rPr sz="3000"/>
              <a:t>Texte niveau 2</a:t>
            </a:r>
          </a:p>
          <a:p>
            <a:pPr lvl="2">
              <a:defRPr sz="1800"/>
            </a:pPr>
            <a:r>
              <a:rPr sz="3000"/>
              <a:t>Texte niveau 3</a:t>
            </a:r>
          </a:p>
          <a:p>
            <a:pPr lvl="3">
              <a:defRPr sz="1800"/>
            </a:pPr>
            <a:r>
              <a:rPr sz="3000"/>
              <a:t>Texte niveau 4</a:t>
            </a:r>
          </a:p>
          <a:p>
            <a:pPr lvl="4">
              <a:defRPr sz="1800"/>
            </a:pPr>
            <a:r>
              <a:rPr sz="3000"/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</a:p>
          <a:p>
            <a:pPr lvl="1">
              <a:defRPr sz="1800"/>
            </a:pPr>
            <a:r>
              <a:rPr sz="3800"/>
              <a:t>Texte niveau 2</a:t>
            </a:r>
          </a:p>
          <a:p>
            <a:pPr lvl="2">
              <a:defRPr sz="1800"/>
            </a:pPr>
            <a:r>
              <a:rPr sz="3800"/>
              <a:t>Texte niveau 3</a:t>
            </a:r>
          </a:p>
          <a:p>
            <a:pPr lvl="3">
              <a:defRPr sz="1800"/>
            </a:pPr>
            <a:r>
              <a:rPr sz="3800"/>
              <a:t>Texte niveau 4</a:t>
            </a:r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Texte du titre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Texte niveau 1</a:t>
            </a:r>
          </a:p>
          <a:p>
            <a:pPr lvl="1">
              <a:defRPr sz="1800"/>
            </a:pPr>
            <a:r>
              <a:rPr sz="3800"/>
              <a:t>Texte niveau 2</a:t>
            </a:r>
          </a:p>
          <a:p>
            <a:pPr lvl="2">
              <a:defRPr sz="1800"/>
            </a:pPr>
            <a:r>
              <a:rPr sz="3800"/>
              <a:t>Texte niveau 3</a:t>
            </a:r>
          </a:p>
          <a:p>
            <a:pPr lvl="3">
              <a:defRPr sz="1800"/>
            </a:pPr>
            <a:r>
              <a:rPr sz="3800"/>
              <a:t>Texte niveau 4</a:t>
            </a:r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55600" y="1930400"/>
            <a:ext cx="8615892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 dirty="0" smtClean="0">
                <a:solidFill>
                  <a:srgbClr val="314864"/>
                </a:solidFill>
              </a:rPr>
              <a:t>«</a:t>
            </a:r>
            <a:r>
              <a:rPr lang="fr-CA" sz="6400" spc="-128" dirty="0" err="1" smtClean="0">
                <a:solidFill>
                  <a:srgbClr val="314864"/>
                </a:solidFill>
              </a:rPr>
              <a:t>That’s</a:t>
            </a:r>
            <a:r>
              <a:rPr lang="fr-CA" sz="6400" spc="-128" dirty="0" smtClean="0">
                <a:solidFill>
                  <a:srgbClr val="314864"/>
                </a:solidFill>
              </a:rPr>
              <a:t> </a:t>
            </a:r>
            <a:r>
              <a:rPr lang="fr-CA" sz="6400" spc="-128" dirty="0" err="1" smtClean="0">
                <a:solidFill>
                  <a:srgbClr val="314864"/>
                </a:solidFill>
              </a:rPr>
              <a:t>so</a:t>
            </a:r>
            <a:r>
              <a:rPr lang="fr-CA" sz="6400" spc="-128" dirty="0" smtClean="0">
                <a:solidFill>
                  <a:srgbClr val="314864"/>
                </a:solidFill>
              </a:rPr>
              <a:t> gay</a:t>
            </a:r>
            <a:r>
              <a:rPr sz="6400" spc="-128" dirty="0" smtClean="0">
                <a:solidFill>
                  <a:srgbClr val="314864"/>
                </a:solidFill>
              </a:rPr>
              <a:t>»</a:t>
            </a:r>
            <a:r>
              <a:rPr sz="6400" spc="-128" dirty="0">
                <a:solidFill>
                  <a:srgbClr val="314864"/>
                </a:solidFill>
              </a:rPr>
              <a:t>, </a:t>
            </a:r>
            <a:r>
              <a:rPr sz="6400" spc="-128" dirty="0" smtClean="0">
                <a:solidFill>
                  <a:srgbClr val="314864"/>
                </a:solidFill>
              </a:rPr>
              <a:t>«</a:t>
            </a:r>
            <a:r>
              <a:rPr lang="fr-CA" sz="6400" spc="-128" dirty="0" err="1" smtClean="0">
                <a:solidFill>
                  <a:srgbClr val="314864"/>
                </a:solidFill>
              </a:rPr>
              <a:t>You’re</a:t>
            </a:r>
            <a:r>
              <a:rPr lang="fr-CA" sz="6400" spc="-128" dirty="0" smtClean="0">
                <a:solidFill>
                  <a:srgbClr val="314864"/>
                </a:solidFill>
              </a:rPr>
              <a:t> gay</a:t>
            </a:r>
            <a:r>
              <a:rPr sz="6400" spc="-128" dirty="0" smtClean="0">
                <a:solidFill>
                  <a:srgbClr val="314864"/>
                </a:solidFill>
              </a:rPr>
              <a:t>»</a:t>
            </a:r>
            <a:endParaRPr sz="6400" spc="-128" dirty="0">
              <a:solidFill>
                <a:srgbClr val="314864"/>
              </a:solidFill>
            </a:endParaRP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A" sz="2400" dirty="0" smtClean="0">
                <a:solidFill>
                  <a:srgbClr val="5C86B9"/>
                </a:solidFill>
              </a:rPr>
              <a:t>Survey</a:t>
            </a:r>
            <a:endParaRPr sz="2400" dirty="0">
              <a:solidFill>
                <a:srgbClr val="5C86B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51" y="5410199"/>
            <a:ext cx="6562293" cy="42326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algn="ctr" defTabSz="496570">
              <a:defRPr sz="5440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dirty="0"/>
              <a:t>Expressions such as “that’s so gay” or “you’re gay” are never okay.</a:t>
            </a:r>
            <a:endParaRPr lang="en-US" dirty="0"/>
          </a:p>
        </p:txBody>
      </p:sp>
      <p:sp>
        <p:nvSpPr>
          <p:cNvPr id="73" name="Shape 73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algn="ctr" defTabSz="379729">
              <a:defRPr sz="4160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dirty="0"/>
              <a:t>It would be impossible to convince students in my school to limit or stop using expressions such as “that’s so gay” or “you’re gay.”</a:t>
            </a:r>
            <a:endParaRPr lang="en-US" dirty="0"/>
          </a:p>
        </p:txBody>
      </p:sp>
      <p:sp>
        <p:nvSpPr>
          <p:cNvPr id="76" name="Shape 76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algn="ctr" defTabSz="379729">
              <a:defRPr sz="4160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dirty="0"/>
              <a:t>Personally, I would prefer to limit or stop my use of expressions such as “that’s so gay” or “you’re gay.”</a:t>
            </a:r>
            <a:endParaRPr lang="en-US" dirty="0"/>
          </a:p>
        </p:txBody>
      </p:sp>
      <p:sp>
        <p:nvSpPr>
          <p:cNvPr id="79" name="Shape 79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defTabSz="514095">
              <a:defRPr sz="5632" spc="0">
                <a:solidFill>
                  <a:srgbClr val="5C86B9"/>
                </a:solidFill>
              </a:defRPr>
            </a:lvl1pPr>
          </a:lstStyle>
          <a:p>
            <a:pPr lvl="0" algn="ctr"/>
            <a:r>
              <a:rPr lang="en-CA" dirty="0"/>
              <a:t>I often hear expressions such as “that’s so gay” and “you’re gay.”</a:t>
            </a:r>
            <a:endParaRPr lang="en-US" dirty="0"/>
          </a:p>
        </p:txBody>
      </p:sp>
      <p:sp>
        <p:nvSpPr>
          <p:cNvPr id="49" name="Shape 49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79729">
              <a:defRPr sz="4160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sz="5400" dirty="0"/>
              <a:t>When I hear “that’s so gay” it is usually addressed to an object rather than a person.</a:t>
            </a:r>
            <a:endParaRPr lang="en-US" sz="5400" dirty="0"/>
          </a:p>
        </p:txBody>
      </p:sp>
      <p:sp>
        <p:nvSpPr>
          <p:cNvPr id="52" name="Shape 52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 smtClean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defTabSz="373887">
              <a:defRPr sz="4096" spc="0">
                <a:solidFill>
                  <a:srgbClr val="5C86B9"/>
                </a:solidFill>
              </a:defRPr>
            </a:lvl1pPr>
          </a:lstStyle>
          <a:p>
            <a:pPr lvl="0" algn="ctr"/>
            <a:r>
              <a:rPr lang="en-CA" dirty="0"/>
              <a:t>When people say “that’s so gay” they don’t say it as an insult against people who are lesbian, gay or bisexual (LGB).</a:t>
            </a:r>
            <a:endParaRPr lang="en-US" dirty="0"/>
          </a:p>
        </p:txBody>
      </p:sp>
      <p:sp>
        <p:nvSpPr>
          <p:cNvPr id="55" name="Shape 55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80415">
              <a:defRPr sz="3072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sz="4000" dirty="0"/>
              <a:t>Regardless of their intent, the expressions “that’s so gay” or “you’re gay” are insulting to LGB people and to those who have LGB persons in their entourage.</a:t>
            </a:r>
            <a:endParaRPr lang="en-US" sz="4000" dirty="0"/>
          </a:p>
        </p:txBody>
      </p:sp>
      <p:sp>
        <p:nvSpPr>
          <p:cNvPr id="58" name="Shape 58"/>
          <p:cNvSpPr/>
          <p:nvPr/>
        </p:nvSpPr>
        <p:spPr>
          <a:xfrm>
            <a:off x="5362221" y="5159705"/>
            <a:ext cx="22803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algn="ctr" defTabSz="379729">
              <a:defRPr sz="4160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dirty="0"/>
              <a:t>I have never thought about how expressions such as “that’s so gay” or “you’re gay” could affect others.</a:t>
            </a:r>
            <a:endParaRPr lang="en-US" dirty="0"/>
          </a:p>
        </p:txBody>
      </p:sp>
      <p:sp>
        <p:nvSpPr>
          <p:cNvPr id="61" name="Shape 61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algn="ctr" defTabSz="385572">
              <a:defRPr sz="4224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dirty="0"/>
              <a:t>I have used expressions such as “that’s so gay” or “you’re gay” with my friends.</a:t>
            </a:r>
            <a:endParaRPr lang="en-US" dirty="0"/>
          </a:p>
        </p:txBody>
      </p:sp>
      <p:sp>
        <p:nvSpPr>
          <p:cNvPr id="64" name="Shape 64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defTabSz="408940">
              <a:defRPr sz="4480" spc="0">
                <a:solidFill>
                  <a:srgbClr val="5C86B9"/>
                </a:solidFill>
              </a:defRPr>
            </a:lvl1pPr>
          </a:lstStyle>
          <a:p>
            <a:pPr lvl="0" algn="ctr"/>
            <a:r>
              <a:rPr lang="en-CA" dirty="0"/>
              <a:t>When expressions such as “that’s so gay” or “you’re gay” are directed towards me I find it upsetting.</a:t>
            </a:r>
            <a:endParaRPr lang="en-US" dirty="0"/>
          </a:p>
        </p:txBody>
      </p:sp>
      <p:sp>
        <p:nvSpPr>
          <p:cNvPr id="67" name="Shape 67"/>
          <p:cNvSpPr/>
          <p:nvPr/>
        </p:nvSpPr>
        <p:spPr>
          <a:xfrm>
            <a:off x="5362221" y="5159705"/>
            <a:ext cx="22803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610426" y="2711576"/>
            <a:ext cx="11783948" cy="2108201"/>
          </a:xfrm>
          <a:prstGeom prst="rect">
            <a:avLst/>
          </a:prstGeom>
        </p:spPr>
        <p:txBody>
          <a:bodyPr/>
          <a:lstStyle>
            <a:lvl1pPr algn="ctr" defTabSz="379729">
              <a:defRPr sz="4160" spc="0">
                <a:solidFill>
                  <a:srgbClr val="5C86B9"/>
                </a:solidFill>
              </a:defRPr>
            </a:lvl1pPr>
          </a:lstStyle>
          <a:p>
            <a:pPr lvl="0"/>
            <a:r>
              <a:rPr lang="en-CA" dirty="0"/>
              <a:t>Expressions such as “that’s so gay” or “you’re gay” are okay as long as they are not a direct attack against an LGB person.</a:t>
            </a:r>
            <a:endParaRPr lang="en-US" dirty="0"/>
          </a:p>
        </p:txBody>
      </p:sp>
      <p:sp>
        <p:nvSpPr>
          <p:cNvPr id="70" name="Shape 70"/>
          <p:cNvSpPr/>
          <p:nvPr/>
        </p:nvSpPr>
        <p:spPr>
          <a:xfrm>
            <a:off x="5371050" y="5159705"/>
            <a:ext cx="22627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A = </a:t>
            </a:r>
            <a:r>
              <a:rPr lang="fr-CA" sz="3000" dirty="0" err="1" smtClean="0">
                <a:solidFill>
                  <a:srgbClr val="324863"/>
                </a:solidFill>
              </a:rPr>
              <a:t>Agree</a:t>
            </a:r>
            <a:endParaRPr sz="3000" dirty="0">
              <a:solidFill>
                <a:srgbClr val="32486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24863"/>
                </a:solidFill>
              </a:rPr>
              <a:t>B = </a:t>
            </a:r>
            <a:r>
              <a:rPr lang="fr-CA" sz="3000" dirty="0" err="1" smtClean="0">
                <a:solidFill>
                  <a:srgbClr val="324863"/>
                </a:solidFill>
              </a:rPr>
              <a:t>Disagree</a:t>
            </a:r>
            <a:endParaRPr sz="3000" dirty="0">
              <a:solidFill>
                <a:srgbClr val="32486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342</Words>
  <Application>Microsoft Macintosh PowerPoint</Application>
  <PresentationFormat>Custom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Editorial</vt:lpstr>
      <vt:lpstr>«That’s so gay», «You’re gay»</vt:lpstr>
      <vt:lpstr>I often hear expressions such as “that’s so gay” and “you’re gay.”</vt:lpstr>
      <vt:lpstr>When I hear “that’s so gay” it is usually addressed to an object rather than a person.</vt:lpstr>
      <vt:lpstr>When people say “that’s so gay” they don’t say it as an insult against people who are lesbian, gay or bisexual (LGB).</vt:lpstr>
      <vt:lpstr>Regardless of their intent, the expressions “that’s so gay” or “you’re gay” are insulting to LGB people and to those who have LGB persons in their entourage.</vt:lpstr>
      <vt:lpstr>I have never thought about how expressions such as “that’s so gay” or “you’re gay” could affect others.</vt:lpstr>
      <vt:lpstr>I have used expressions such as “that’s so gay” or “you’re gay” with my friends.</vt:lpstr>
      <vt:lpstr>When expressions such as “that’s so gay” or “you’re gay” are directed towards me I find it upsetting.</vt:lpstr>
      <vt:lpstr>Expressions such as “that’s so gay” or “you’re gay” are okay as long as they are not a direct attack against an LGB person.</vt:lpstr>
      <vt:lpstr>Expressions such as “that’s so gay” or “you’re gay” are never okay.</vt:lpstr>
      <vt:lpstr>It would be impossible to convince students in my school to limit or stop using expressions such as “that’s so gay” or “you’re gay.”</vt:lpstr>
      <vt:lpstr>Personally, I would prefer to limit or stop my use of expressions such as “that’s so gay” or “you’re gay.”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«c’est gai», «t’es fif»</dc:title>
  <cp:lastModifiedBy>Mona  Greenbaum</cp:lastModifiedBy>
  <cp:revision>4</cp:revision>
  <dcterms:modified xsi:type="dcterms:W3CDTF">2015-12-28T20:20:48Z</dcterms:modified>
</cp:coreProperties>
</file>